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79" r:id="rId2"/>
    <p:sldId id="78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6607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32207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362413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4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86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113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282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0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9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606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0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241168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95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21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80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923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081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344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036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539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874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97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3780792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196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425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257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2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680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98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972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022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180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51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517823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0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723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013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79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22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3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117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a:p>
          <a:p>
            <a:r>
              <a:rPr lang="en-US"/>
              <a:t> </a:t>
            </a:r>
            <a:r>
              <a:rPr lang="en-US" err="1"/>
              <a:t>TEAM_Bullets</a:t>
            </a:r>
            <a:r>
              <a:rPr lang="en-US"/>
              <a:t> 1</a:t>
            </a:r>
          </a:p>
          <a:p>
            <a:endParaRPr lang="en-GB"/>
          </a:p>
          <a:p>
            <a:endParaRPr lang="en-GB"/>
          </a:p>
        </p:txBody>
      </p:sp>
      <p:sp>
        <p:nvSpPr>
          <p:cNvPr id="2" name="Title 1"/>
          <p:cNvSpPr>
            <a:spLocks noGrp="1"/>
          </p:cNvSpPr>
          <p:nvPr>
            <p:ph type="title" hasCustomPrompt="1"/>
          </p:nvPr>
        </p:nvSpPr>
        <p:spPr>
          <a:xfrm>
            <a:off x="838199" y="1208642"/>
            <a:ext cx="10515600" cy="613071"/>
          </a:xfrm>
          <a:prstGeom prst="rect">
            <a:avLst/>
          </a:prstGeom>
        </p:spPr>
        <p:txBody>
          <a:bodyPr/>
          <a:lstStyle>
            <a:lvl1pPr>
              <a:defRPr sz="2800">
                <a:solidFill>
                  <a:srgbClr val="0176C4"/>
                </a:solidFill>
              </a:defRPr>
            </a:lvl1pPr>
          </a:lstStyle>
          <a:p>
            <a:r>
              <a:rPr lang="en-US" err="1"/>
              <a:t>TEAM_Heading1</a:t>
            </a:r>
            <a:endParaRPr lang="en-US"/>
          </a:p>
        </p:txBody>
      </p:sp>
      <p:sp>
        <p:nvSpPr>
          <p:cNvPr id="6" name="Text Placeholder 2"/>
          <p:cNvSpPr>
            <a:spLocks noGrp="1"/>
          </p:cNvSpPr>
          <p:nvPr>
            <p:ph idx="1" hasCustomPrompt="1"/>
          </p:nvPr>
        </p:nvSpPr>
        <p:spPr>
          <a:xfrm>
            <a:off x="827505" y="1825625"/>
            <a:ext cx="10515600" cy="4351338"/>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220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00000"/>
              </a:lnSpc>
              <a:spcBef>
                <a:spcPts val="300"/>
              </a:spcBef>
              <a:spcAft>
                <a:spcPts val="0"/>
              </a:spcAft>
              <a:buClrTx/>
              <a:buSzTx/>
              <a:buFont typeface="Courier New" panose="02070309020205020404" pitchFamily="49" charset="0"/>
              <a:buChar char="o"/>
              <a:tabLst/>
              <a:defRPr sz="2200"/>
            </a:lvl2pPr>
            <a:lvl3pPr marL="1143000" marR="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sz="2200">
                <a:latin typeface="Arial" panose="020B0604020202020204" pitchFamily="34" charset="0"/>
                <a:cs typeface="Arial" panose="020B0604020202020204" pitchFamily="34" charset="0"/>
              </a:defRPr>
            </a:lvl3pPr>
          </a:lstStyle>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 </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err="1"/>
              <a:t>TEAM_Bullets</a:t>
            </a:r>
            <a:r>
              <a:rPr lang="en-US"/>
              <a:t> 1</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p>
          <a:p>
            <a:pPr lvl="2"/>
            <a:endParaRPr lang="en-US"/>
          </a:p>
        </p:txBody>
      </p:sp>
      <p:sp>
        <p:nvSpPr>
          <p:cNvPr id="8" name="Rectangle 1"/>
          <p:cNvSpPr>
            <a:spLocks noGrp="1" noChangeArrowheads="1"/>
          </p:cNvSpPr>
          <p:nvPr>
            <p:ph type="dt" sz="half" idx="2"/>
          </p:nvPr>
        </p:nvSpPr>
        <p:spPr bwMode="auto">
          <a:xfrm>
            <a:off x="838201" y="6261915"/>
            <a:ext cx="30556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2200" algn="r"/>
              </a:tabLst>
              <a:defRPr>
                <a:solidFill>
                  <a:schemeClr val="tx1"/>
                </a:solidFill>
                <a:latin typeface="Arial" panose="020B0604020202020204" pitchFamily="34" charset="0"/>
              </a:defRPr>
            </a:lvl1pPr>
            <a:lvl2pPr eaLnBrk="0" fontAlgn="base" hangingPunct="0">
              <a:spcBef>
                <a:spcPct val="0"/>
              </a:spcBef>
              <a:spcAft>
                <a:spcPct val="0"/>
              </a:spcAft>
              <a:tabLst>
                <a:tab pos="6172200" algn="r"/>
              </a:tabLst>
              <a:defRPr>
                <a:solidFill>
                  <a:schemeClr val="tx1"/>
                </a:solidFill>
                <a:latin typeface="Arial" panose="020B0604020202020204" pitchFamily="34" charset="0"/>
              </a:defRPr>
            </a:lvl2pPr>
            <a:lvl3pPr eaLnBrk="0" fontAlgn="base" hangingPunct="0">
              <a:spcBef>
                <a:spcPct val="0"/>
              </a:spcBef>
              <a:spcAft>
                <a:spcPct val="0"/>
              </a:spcAft>
              <a:tabLst>
                <a:tab pos="6172200" algn="r"/>
              </a:tabLst>
              <a:defRPr>
                <a:solidFill>
                  <a:schemeClr val="tx1"/>
                </a:solidFill>
                <a:latin typeface="Arial" panose="020B0604020202020204" pitchFamily="34" charset="0"/>
              </a:defRPr>
            </a:lvl3pPr>
            <a:lvl4pPr eaLnBrk="0" fontAlgn="base" hangingPunct="0">
              <a:spcBef>
                <a:spcPct val="0"/>
              </a:spcBef>
              <a:spcAft>
                <a:spcPct val="0"/>
              </a:spcAft>
              <a:tabLst>
                <a:tab pos="6172200" algn="r"/>
              </a:tabLst>
              <a:defRPr>
                <a:solidFill>
                  <a:schemeClr val="tx1"/>
                </a:solidFill>
                <a:latin typeface="Arial" panose="020B0604020202020204" pitchFamily="34" charset="0"/>
              </a:defRPr>
            </a:lvl4pPr>
            <a:lvl5pPr eaLnBrk="0" fontAlgn="base" hangingPunct="0">
              <a:spcBef>
                <a:spcPct val="0"/>
              </a:spcBef>
              <a:spcAft>
                <a:spcPct val="0"/>
              </a:spcAft>
              <a:tabLst>
                <a:tab pos="6172200" algn="r"/>
              </a:tabLst>
              <a:defRPr>
                <a:solidFill>
                  <a:schemeClr val="tx1"/>
                </a:solidFill>
                <a:latin typeface="Arial" panose="020B0604020202020204" pitchFamily="34" charset="0"/>
              </a:defRPr>
            </a:lvl5pPr>
            <a:lvl6pPr eaLnBrk="0" fontAlgn="base" hangingPunct="0">
              <a:spcBef>
                <a:spcPct val="0"/>
              </a:spcBef>
              <a:spcAft>
                <a:spcPct val="0"/>
              </a:spcAft>
              <a:tabLst>
                <a:tab pos="6172200" algn="r"/>
              </a:tabLst>
              <a:defRPr>
                <a:solidFill>
                  <a:schemeClr val="tx1"/>
                </a:solidFill>
                <a:latin typeface="Arial" panose="020B0604020202020204" pitchFamily="34" charset="0"/>
              </a:defRPr>
            </a:lvl6pPr>
            <a:lvl7pPr eaLnBrk="0" fontAlgn="base" hangingPunct="0">
              <a:spcBef>
                <a:spcPct val="0"/>
              </a:spcBef>
              <a:spcAft>
                <a:spcPct val="0"/>
              </a:spcAft>
              <a:tabLst>
                <a:tab pos="6172200" algn="r"/>
              </a:tabLst>
              <a:defRPr>
                <a:solidFill>
                  <a:schemeClr val="tx1"/>
                </a:solidFill>
                <a:latin typeface="Arial" panose="020B0604020202020204" pitchFamily="34" charset="0"/>
              </a:defRPr>
            </a:lvl7pPr>
            <a:lvl8pPr eaLnBrk="0" fontAlgn="base" hangingPunct="0">
              <a:spcBef>
                <a:spcPct val="0"/>
              </a:spcBef>
              <a:spcAft>
                <a:spcPct val="0"/>
              </a:spcAft>
              <a:tabLst>
                <a:tab pos="6172200" algn="r"/>
              </a:tabLst>
              <a:defRPr>
                <a:solidFill>
                  <a:schemeClr val="tx1"/>
                </a:solidFill>
                <a:latin typeface="Arial" panose="020B0604020202020204" pitchFamily="34" charset="0"/>
              </a:defRPr>
            </a:lvl8pPr>
            <a:lvl9pPr eaLnBrk="0" fontAlgn="base" hangingPunct="0">
              <a:spcBef>
                <a:spcPct val="0"/>
              </a:spcBef>
              <a:spcAft>
                <a:spcPct val="0"/>
              </a:spcAft>
              <a:tabLst>
                <a:tab pos="6172200" algn="r"/>
              </a:tabLst>
              <a:defRPr>
                <a:solidFill>
                  <a:schemeClr val="tx1"/>
                </a:solidFill>
                <a:latin typeface="Arial" panose="020B0604020202020204" pitchFamily="34" charset="0"/>
              </a:defRPr>
            </a:lvl9pPr>
          </a:lstStyle>
          <a:p>
            <a:r>
              <a:rPr lang="en-GB" altLang="en-US" sz="600">
                <a:latin typeface="Shruti" panose="020B0502040204020203" pitchFamily="34" charset="0"/>
                <a:ea typeface="Times New Roman" panose="02020603050405020304" pitchFamily="18" charset="0"/>
                <a:cs typeface="Shruti" panose="020B0502040204020203" pitchFamily="34" charset="0"/>
              </a:rPr>
              <a:t>PRESENTATION TEMPLATE</a:t>
            </a:r>
          </a:p>
          <a:p>
            <a:r>
              <a:rPr lang="en-GB" altLang="en-US" sz="600">
                <a:latin typeface="Shruti" panose="020B0502040204020203" pitchFamily="34" charset="0"/>
                <a:ea typeface="Times New Roman" panose="02020603050405020304" pitchFamily="18" charset="0"/>
                <a:cs typeface="Shruti" panose="020B0502040204020203" pitchFamily="34" charset="0"/>
              </a:rPr>
              <a:t>TEMPLATE NUMBER: TEA-</a:t>
            </a:r>
            <a:r>
              <a:rPr lang="en-GB" altLang="en-US" sz="600" err="1">
                <a:latin typeface="Shruti" panose="020B0502040204020203" pitchFamily="34" charset="0"/>
                <a:ea typeface="Times New Roman" panose="02020603050405020304" pitchFamily="18" charset="0"/>
                <a:cs typeface="Shruti" panose="020B0502040204020203" pitchFamily="34" charset="0"/>
              </a:rPr>
              <a:t>ZZ</a:t>
            </a:r>
            <a:r>
              <a:rPr lang="en-GB" altLang="en-US" sz="600">
                <a:latin typeface="Shruti" panose="020B0502040204020203" pitchFamily="34" charset="0"/>
                <a:ea typeface="Times New Roman" panose="02020603050405020304" pitchFamily="18" charset="0"/>
                <a:cs typeface="Shruti" panose="020B0502040204020203" pitchFamily="34" charset="0"/>
              </a:rPr>
              <a:t>-</a:t>
            </a:r>
            <a:r>
              <a:rPr lang="en-GB" altLang="en-US" sz="600" err="1">
                <a:latin typeface="Shruti" panose="020B0502040204020203" pitchFamily="34" charset="0"/>
                <a:ea typeface="Times New Roman" panose="02020603050405020304" pitchFamily="18" charset="0"/>
                <a:cs typeface="Shruti" panose="020B0502040204020203" pitchFamily="34" charset="0"/>
              </a:rPr>
              <a:t>ZZ.ZZ</a:t>
            </a:r>
            <a:r>
              <a:rPr lang="en-GB" altLang="en-US" sz="600">
                <a:latin typeface="Shruti" panose="020B0502040204020203" pitchFamily="34" charset="0"/>
                <a:ea typeface="Times New Roman" panose="02020603050405020304" pitchFamily="18" charset="0"/>
                <a:cs typeface="Shruti" panose="020B0502040204020203" pitchFamily="34" charset="0"/>
              </a:rPr>
              <a:t>-</a:t>
            </a:r>
            <a:r>
              <a:rPr lang="en-GB" altLang="en-US" sz="600" err="1">
                <a:latin typeface="Shruti" panose="020B0502040204020203" pitchFamily="34" charset="0"/>
                <a:ea typeface="Times New Roman" panose="02020603050405020304" pitchFamily="18" charset="0"/>
                <a:cs typeface="Shruti" panose="020B0502040204020203" pitchFamily="34" charset="0"/>
              </a:rPr>
              <a:t>TP</a:t>
            </a:r>
            <a:r>
              <a:rPr lang="en-GB" altLang="en-US" sz="600">
                <a:latin typeface="Shruti" panose="020B0502040204020203" pitchFamily="34" charset="0"/>
                <a:ea typeface="Times New Roman" panose="02020603050405020304" pitchFamily="18" charset="0"/>
                <a:cs typeface="Shruti" panose="020B0502040204020203" pitchFamily="34" charset="0"/>
              </a:rPr>
              <a:t>-PM-</a:t>
            </a:r>
            <a:r>
              <a:rPr lang="en-GB" altLang="en-US" sz="600" err="1">
                <a:latin typeface="Shruti" panose="020B0502040204020203" pitchFamily="34" charset="0"/>
                <a:ea typeface="Times New Roman" panose="02020603050405020304" pitchFamily="18" charset="0"/>
                <a:cs typeface="Shruti" panose="020B0502040204020203" pitchFamily="34" charset="0"/>
              </a:rPr>
              <a:t>ZZ</a:t>
            </a:r>
            <a:r>
              <a:rPr lang="en-GB" altLang="en-US" sz="600">
                <a:latin typeface="Shruti" panose="020B0502040204020203" pitchFamily="34" charset="0"/>
                <a:ea typeface="Times New Roman" panose="02020603050405020304" pitchFamily="18" charset="0"/>
                <a:cs typeface="Shruti" panose="020B0502040204020203" pitchFamily="34" charset="0"/>
              </a:rPr>
              <a:t>-000005</a:t>
            </a:r>
          </a:p>
          <a:p>
            <a:r>
              <a:rPr lang="en-GB" altLang="en-US" sz="600">
                <a:latin typeface="Shruti" panose="020B0502040204020203" pitchFamily="34" charset="0"/>
                <a:ea typeface="Times New Roman" panose="02020603050405020304" pitchFamily="18" charset="0"/>
                <a:cs typeface="Shruti" panose="020B0502040204020203" pitchFamily="34" charset="0"/>
              </a:rPr>
              <a:t>DOCUMENT NUMBER: 	</a:t>
            </a:r>
            <a:endParaRPr lang="en-GB" altLang="en-US" sz="800"/>
          </a:p>
          <a:p>
            <a:r>
              <a:rPr lang="en-GB" altLang="en-US" sz="600">
                <a:latin typeface="Shruti" panose="020B0502040204020203" pitchFamily="34" charset="0"/>
                <a:ea typeface="Times New Roman" panose="02020603050405020304" pitchFamily="18" charset="0"/>
                <a:cs typeface="Shruti" panose="020B0502040204020203" pitchFamily="34" charset="0"/>
              </a:rPr>
              <a:t>ISSUE DATE: 07/08/2015</a:t>
            </a:r>
            <a:endParaRPr lang="en-GB" altLang="en-US" sz="800"/>
          </a:p>
          <a:p>
            <a:r>
              <a:rPr lang="en-GB" altLang="en-US" sz="600">
                <a:latin typeface="Shruti" panose="020B0502040204020203" pitchFamily="34" charset="0"/>
                <a:ea typeface="Times New Roman" panose="02020603050405020304" pitchFamily="18" charset="0"/>
                <a:cs typeface="Shruti" panose="020B0502040204020203" pitchFamily="34" charset="0"/>
              </a:rPr>
              <a:t>UNCONTROLLED WHEN PRINTED	</a:t>
            </a:r>
            <a:endParaRPr lang="en-GB" altLang="en-US"/>
          </a:p>
        </p:txBody>
      </p:sp>
    </p:spTree>
    <p:extLst>
      <p:ext uri="{BB962C8B-B14F-4D97-AF65-F5344CB8AC3E}">
        <p14:creationId xmlns:p14="http://schemas.microsoft.com/office/powerpoint/2010/main" val="68446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64818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30589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28090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69539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77C926-3802-4230-829F-6D715C945A55}" type="datetimeFigureOut">
              <a:rPr lang="en-GB" smtClean="0"/>
              <a:t>07/08/2024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F932283-BA60-454A-BD80-4137C7CDA642}" type="slidenum">
              <a:rPr lang="en-GB" smtClean="0"/>
              <a:t>‹#›</a:t>
            </a:fld>
            <a:endParaRPr lang="en-GB"/>
          </a:p>
        </p:txBody>
      </p:sp>
    </p:spTree>
    <p:extLst>
      <p:ext uri="{BB962C8B-B14F-4D97-AF65-F5344CB8AC3E}">
        <p14:creationId xmlns:p14="http://schemas.microsoft.com/office/powerpoint/2010/main" val="1260564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251922" y="249382"/>
            <a:ext cx="2290156" cy="415636"/>
          </a:xfrm>
          <a:prstGeom prst="rect">
            <a:avLst/>
          </a:prstGeom>
        </p:spPr>
      </p:pic>
      <p:pic>
        <p:nvPicPr>
          <p:cNvPr id="8" name="Picture 7"/>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9353733" y="-142800"/>
            <a:ext cx="2933333" cy="1200000"/>
          </a:xfrm>
          <a:prstGeom prst="rect">
            <a:avLst/>
          </a:prstGeom>
        </p:spPr>
      </p:pic>
      <p:pic>
        <p:nvPicPr>
          <p:cNvPr id="9" name="Picture 8"/>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133600" y="4725926"/>
            <a:ext cx="10058400" cy="2132074"/>
          </a:xfrm>
          <a:prstGeom prst="rect">
            <a:avLst/>
          </a:prstGeom>
          <a:blipFill>
            <a:blip r:embed="rId51"/>
            <a:tile tx="0" ty="0" sx="100000" sy="100000" flip="none" algn="tl"/>
          </a:blipFill>
        </p:spPr>
      </p:pic>
      <p:sp>
        <p:nvSpPr>
          <p:cNvPr id="10" name="Rectangle 9"/>
          <p:cNvSpPr/>
          <p:nvPr/>
        </p:nvSpPr>
        <p:spPr>
          <a:xfrm>
            <a:off x="2133600" y="4725926"/>
            <a:ext cx="10058400" cy="2132074"/>
          </a:xfrm>
          <a:prstGeom prst="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0387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AA222-38D8-6019-B8DC-0C34702F6957}"/>
              </a:ext>
            </a:extLst>
          </p:cNvPr>
          <p:cNvSpPr txBox="1"/>
          <p:nvPr/>
        </p:nvSpPr>
        <p:spPr>
          <a:xfrm>
            <a:off x="338057" y="745291"/>
            <a:ext cx="8386843"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Arial"/>
                <a:ea typeface="+mn-ea"/>
                <a:cs typeface="Arial"/>
              </a:rPr>
              <a:t>Landside embankments – grass/floral seed mix  1/2</a:t>
            </a:r>
            <a:endParaRPr kumimoji="0" lang="en-GB"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9FC0A03F-7EEF-167C-0BFE-EF05D026396B}"/>
              </a:ext>
            </a:extLst>
          </p:cNvPr>
          <p:cNvSpPr txBox="1"/>
          <p:nvPr/>
        </p:nvSpPr>
        <p:spPr>
          <a:xfrm>
            <a:off x="333848" y="1214289"/>
            <a:ext cx="11737426" cy="68941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B9BD5"/>
                </a:solidFill>
                <a:effectLst/>
                <a:uLnTx/>
                <a:uFillTx/>
                <a:latin typeface="Arial"/>
                <a:ea typeface="Calibri"/>
                <a:cs typeface="Arial"/>
              </a:rPr>
              <a:t>We will be creating a diverse and vibrant ecosystem using appropriate seed mixes, in the areas of embankment that require seeding. </a:t>
            </a:r>
            <a:endParaRPr kumimoji="0" lang="en-US" sz="1400" b="0"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Arial"/>
                <a:ea typeface="+mn-lt"/>
                <a:cs typeface="Arial"/>
              </a:rPr>
              <a:t>What does the seed mix contain? </a:t>
            </a:r>
            <a:endParaRPr kumimoji="0" lang="en-GB" sz="2000" b="0" i="0" u="none" strike="noStrike" kern="1200" cap="none" spc="0" normalizeH="0" baseline="0" noProof="0" dirty="0">
              <a:ln>
                <a:noFill/>
              </a:ln>
              <a:solidFill>
                <a:prstClr val="black"/>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B9BD5"/>
                </a:solidFill>
                <a:effectLst/>
                <a:uLnTx/>
                <a:uFillTx/>
                <a:latin typeface="Arial"/>
                <a:ea typeface="+mn-ea"/>
                <a:cs typeface="Arial"/>
              </a:rPr>
              <a:t>Each area will have a different make-up of seed mix depending on the area that required coverage. However, the seed mix will contain a combination of the following grasses and Seed mix. This mix was chosen for their resilience to local climatic conditions and ability to thrive in the specific soil composition.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70C0"/>
                </a:solidFill>
                <a:effectLst/>
                <a:uLnTx/>
                <a:uFillTx/>
                <a:latin typeface="Arial"/>
                <a:ea typeface="+mn-ea"/>
                <a:cs typeface="Calibri"/>
              </a:rPr>
              <a:t>Wildflowers</a:t>
            </a:r>
            <a:r>
              <a:rPr kumimoji="0" lang="en-GB" sz="1600" b="1" i="0" u="none" strike="noStrike" kern="1200" cap="none" spc="0" normalizeH="0" baseline="0" noProof="0" dirty="0">
                <a:ln>
                  <a:noFill/>
                </a:ln>
                <a:solidFill>
                  <a:srgbClr val="0070C0"/>
                </a:solidFill>
                <a:effectLst/>
                <a:uLnTx/>
                <a:uFillTx/>
                <a:latin typeface="Arial"/>
                <a:ea typeface="+mn-ea"/>
                <a:cs typeface="Calibri"/>
              </a:rPr>
              <a:t>                             </a:t>
            </a:r>
            <a:r>
              <a:rPr kumimoji="0" lang="en-GB" sz="1600" b="1" i="0" u="sng" strike="noStrike" kern="1200" cap="none" spc="0" normalizeH="0" baseline="0" noProof="0" dirty="0">
                <a:ln>
                  <a:noFill/>
                </a:ln>
                <a:solidFill>
                  <a:srgbClr val="0070C0"/>
                </a:solidFill>
                <a:effectLst/>
                <a:uLnTx/>
                <a:uFillTx/>
                <a:latin typeface="Arial"/>
                <a:ea typeface="+mn-ea"/>
                <a:cs typeface="Calibri"/>
              </a:rPr>
              <a:t>Grasses</a:t>
            </a:r>
            <a:endParaRPr kumimoji="0" lang="en-GB" sz="1600" b="1" i="0" u="sng" strike="noStrike" kern="120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70C0"/>
              </a:solidFill>
              <a:effectLst/>
              <a:uLnTx/>
              <a:uFillTx/>
              <a:latin typeface="Arial"/>
              <a:ea typeface="+mn-ea"/>
              <a:cs typeface="Arial"/>
            </a:endParaRPr>
          </a:p>
        </p:txBody>
      </p:sp>
      <p:graphicFrame>
        <p:nvGraphicFramePr>
          <p:cNvPr id="2" name="Table 1">
            <a:extLst>
              <a:ext uri="{FF2B5EF4-FFF2-40B4-BE49-F238E27FC236}">
                <a16:creationId xmlns:a16="http://schemas.microsoft.com/office/drawing/2014/main" id="{E6EC80EA-211E-2DB1-CB08-21C434CF556B}"/>
              </a:ext>
            </a:extLst>
          </p:cNvPr>
          <p:cNvGraphicFramePr>
            <a:graphicFrameLocks noGrp="1"/>
          </p:cNvGraphicFramePr>
          <p:nvPr/>
        </p:nvGraphicFramePr>
        <p:xfrm>
          <a:off x="330679" y="3551207"/>
          <a:ext cx="6160251" cy="3291840"/>
        </p:xfrm>
        <a:graphic>
          <a:graphicData uri="http://schemas.openxmlformats.org/drawingml/2006/table">
            <a:tbl>
              <a:tblPr firstRow="1" bandRow="1">
                <a:tableStyleId>{5C22544A-7EE6-4342-B048-85BDC9FD1C3A}</a:tableStyleId>
              </a:tblPr>
              <a:tblGrid>
                <a:gridCol w="2728806">
                  <a:extLst>
                    <a:ext uri="{9D8B030D-6E8A-4147-A177-3AD203B41FA5}">
                      <a16:colId xmlns:a16="http://schemas.microsoft.com/office/drawing/2014/main" val="2304884223"/>
                    </a:ext>
                  </a:extLst>
                </a:gridCol>
                <a:gridCol w="3431445">
                  <a:extLst>
                    <a:ext uri="{9D8B030D-6E8A-4147-A177-3AD203B41FA5}">
                      <a16:colId xmlns:a16="http://schemas.microsoft.com/office/drawing/2014/main" val="2914299044"/>
                    </a:ext>
                  </a:extLst>
                </a:gridCol>
              </a:tblGrid>
              <a:tr h="361906">
                <a:tc>
                  <a:txBody>
                    <a:bodyPr/>
                    <a:lstStyle/>
                    <a:p>
                      <a:r>
                        <a:rPr lang="en-US" b="1" dirty="0"/>
                        <a:t>Species</a:t>
                      </a:r>
                    </a:p>
                  </a:txBody>
                  <a:tcPr/>
                </a:tc>
                <a:tc>
                  <a:txBody>
                    <a:bodyPr/>
                    <a:lstStyle/>
                    <a:p>
                      <a:pPr lvl="0">
                        <a:buNone/>
                      </a:pPr>
                      <a:r>
                        <a:rPr lang="en-US" sz="1800" b="1" i="0" u="none" strike="noStrike" noProof="0" dirty="0">
                          <a:solidFill>
                            <a:schemeClr val="bg1"/>
                          </a:solidFill>
                          <a:latin typeface="Calibri"/>
                        </a:rPr>
                        <a:t>Common Name </a:t>
                      </a:r>
                      <a:endParaRPr lang="en-US" b="1" dirty="0">
                        <a:solidFill>
                          <a:schemeClr val="bg1"/>
                        </a:solidFill>
                      </a:endParaRPr>
                    </a:p>
                  </a:txBody>
                  <a:tcPr/>
                </a:tc>
                <a:extLst>
                  <a:ext uri="{0D108BD9-81ED-4DB2-BD59-A6C34878D82A}">
                    <a16:rowId xmlns:a16="http://schemas.microsoft.com/office/drawing/2014/main" val="1342389509"/>
                  </a:ext>
                </a:extLst>
              </a:tr>
              <a:tr h="361906">
                <a:tc>
                  <a:txBody>
                    <a:bodyPr/>
                    <a:lstStyle/>
                    <a:p>
                      <a:r>
                        <a:rPr lang="en-US" noProof="0" dirty="0"/>
                        <a:t>Galium</a:t>
                      </a:r>
                      <a:r>
                        <a:rPr lang="en-US" dirty="0"/>
                        <a:t> Verum </a:t>
                      </a:r>
                    </a:p>
                  </a:txBody>
                  <a:tcPr/>
                </a:tc>
                <a:tc>
                  <a:txBody>
                    <a:bodyPr/>
                    <a:lstStyle/>
                    <a:p>
                      <a:r>
                        <a:rPr lang="en-US" dirty="0"/>
                        <a:t>Ladys Bedstraw</a:t>
                      </a:r>
                    </a:p>
                  </a:txBody>
                  <a:tcPr/>
                </a:tc>
                <a:extLst>
                  <a:ext uri="{0D108BD9-81ED-4DB2-BD59-A6C34878D82A}">
                    <a16:rowId xmlns:a16="http://schemas.microsoft.com/office/drawing/2014/main" val="1139331220"/>
                  </a:ext>
                </a:extLst>
              </a:tr>
              <a:tr h="361906">
                <a:tc>
                  <a:txBody>
                    <a:bodyPr/>
                    <a:lstStyle/>
                    <a:p>
                      <a:r>
                        <a:rPr lang="en-US" noProof="0" dirty="0"/>
                        <a:t>Leontodon Hispidus</a:t>
                      </a:r>
                    </a:p>
                  </a:txBody>
                  <a:tcPr/>
                </a:tc>
                <a:tc>
                  <a:txBody>
                    <a:bodyPr/>
                    <a:lstStyle/>
                    <a:p>
                      <a:r>
                        <a:rPr lang="en-US" noProof="0" dirty="0"/>
                        <a:t>Rough Hawkbit</a:t>
                      </a:r>
                      <a:endParaRPr lang="en-US" dirty="0"/>
                    </a:p>
                  </a:txBody>
                  <a:tcPr/>
                </a:tc>
                <a:extLst>
                  <a:ext uri="{0D108BD9-81ED-4DB2-BD59-A6C34878D82A}">
                    <a16:rowId xmlns:a16="http://schemas.microsoft.com/office/drawing/2014/main" val="3708459319"/>
                  </a:ext>
                </a:extLst>
              </a:tr>
              <a:tr h="361906">
                <a:tc>
                  <a:txBody>
                    <a:bodyPr/>
                    <a:lstStyle/>
                    <a:p>
                      <a:r>
                        <a:rPr lang="en-US" noProof="0" dirty="0"/>
                        <a:t>Leucanthemum Vulgar</a:t>
                      </a:r>
                    </a:p>
                  </a:txBody>
                  <a:tcPr/>
                </a:tc>
                <a:tc>
                  <a:txBody>
                    <a:bodyPr/>
                    <a:lstStyle/>
                    <a:p>
                      <a:r>
                        <a:rPr lang="en-US" noProof="0" dirty="0"/>
                        <a:t>Ox-eye Daisy</a:t>
                      </a:r>
                      <a:endParaRPr lang="en-US" dirty="0"/>
                    </a:p>
                  </a:txBody>
                  <a:tcPr/>
                </a:tc>
                <a:extLst>
                  <a:ext uri="{0D108BD9-81ED-4DB2-BD59-A6C34878D82A}">
                    <a16:rowId xmlns:a16="http://schemas.microsoft.com/office/drawing/2014/main" val="3049734499"/>
                  </a:ext>
                </a:extLst>
              </a:tr>
              <a:tr h="361906">
                <a:tc>
                  <a:txBody>
                    <a:bodyPr/>
                    <a:lstStyle/>
                    <a:p>
                      <a:r>
                        <a:rPr lang="en-US" noProof="0" dirty="0"/>
                        <a:t>Lotus Corniculatus</a:t>
                      </a:r>
                    </a:p>
                  </a:txBody>
                  <a:tcPr/>
                </a:tc>
                <a:tc>
                  <a:txBody>
                    <a:bodyPr/>
                    <a:lstStyle/>
                    <a:p>
                      <a:r>
                        <a:rPr lang="en-US" noProof="0" dirty="0"/>
                        <a:t>Birds-foot Trefoil</a:t>
                      </a:r>
                    </a:p>
                  </a:txBody>
                  <a:tcPr/>
                </a:tc>
                <a:extLst>
                  <a:ext uri="{0D108BD9-81ED-4DB2-BD59-A6C34878D82A}">
                    <a16:rowId xmlns:a16="http://schemas.microsoft.com/office/drawing/2014/main" val="2719643386"/>
                  </a:ext>
                </a:extLst>
              </a:tr>
              <a:tr h="361906">
                <a:tc>
                  <a:txBody>
                    <a:bodyPr/>
                    <a:lstStyle/>
                    <a:p>
                      <a:r>
                        <a:rPr lang="en-US" noProof="0" dirty="0"/>
                        <a:t>Primula Veris</a:t>
                      </a:r>
                    </a:p>
                  </a:txBody>
                  <a:tcPr/>
                </a:tc>
                <a:tc>
                  <a:txBody>
                    <a:bodyPr/>
                    <a:lstStyle/>
                    <a:p>
                      <a:r>
                        <a:rPr lang="en-US" noProof="0" dirty="0"/>
                        <a:t>Cowslip</a:t>
                      </a:r>
                    </a:p>
                  </a:txBody>
                  <a:tcPr/>
                </a:tc>
                <a:extLst>
                  <a:ext uri="{0D108BD9-81ED-4DB2-BD59-A6C34878D82A}">
                    <a16:rowId xmlns:a16="http://schemas.microsoft.com/office/drawing/2014/main" val="213726478"/>
                  </a:ext>
                </a:extLst>
              </a:tr>
              <a:tr h="361906">
                <a:tc>
                  <a:txBody>
                    <a:bodyPr/>
                    <a:lstStyle/>
                    <a:p>
                      <a:r>
                        <a:rPr lang="en-US" noProof="0" dirty="0"/>
                        <a:t>Prunella Vulgaris</a:t>
                      </a:r>
                    </a:p>
                  </a:txBody>
                  <a:tcPr/>
                </a:tc>
                <a:tc>
                  <a:txBody>
                    <a:bodyPr/>
                    <a:lstStyle/>
                    <a:p>
                      <a:r>
                        <a:rPr lang="en-US" noProof="0" dirty="0"/>
                        <a:t>Selfheal</a:t>
                      </a:r>
                    </a:p>
                  </a:txBody>
                  <a:tcPr/>
                </a:tc>
                <a:extLst>
                  <a:ext uri="{0D108BD9-81ED-4DB2-BD59-A6C34878D82A}">
                    <a16:rowId xmlns:a16="http://schemas.microsoft.com/office/drawing/2014/main" val="877183855"/>
                  </a:ext>
                </a:extLst>
              </a:tr>
              <a:tr h="361906">
                <a:tc>
                  <a:txBody>
                    <a:bodyPr/>
                    <a:lstStyle/>
                    <a:p>
                      <a:pPr lvl="0">
                        <a:buNone/>
                      </a:pPr>
                      <a:r>
                        <a:rPr lang="en-US" noProof="0" dirty="0"/>
                        <a:t>Ranunculus Acris</a:t>
                      </a:r>
                    </a:p>
                  </a:txBody>
                  <a:tcPr/>
                </a:tc>
                <a:tc>
                  <a:txBody>
                    <a:bodyPr/>
                    <a:lstStyle/>
                    <a:p>
                      <a:pPr lvl="0">
                        <a:buNone/>
                      </a:pPr>
                      <a:r>
                        <a:rPr lang="en-US" noProof="0" dirty="0"/>
                        <a:t>Meadow Buttercup</a:t>
                      </a:r>
                    </a:p>
                  </a:txBody>
                  <a:tcPr/>
                </a:tc>
                <a:extLst>
                  <a:ext uri="{0D108BD9-81ED-4DB2-BD59-A6C34878D82A}">
                    <a16:rowId xmlns:a16="http://schemas.microsoft.com/office/drawing/2014/main" val="3121050520"/>
                  </a:ext>
                </a:extLst>
              </a:tr>
              <a:tr h="361906">
                <a:tc>
                  <a:txBody>
                    <a:bodyPr/>
                    <a:lstStyle/>
                    <a:p>
                      <a:pPr lvl="0">
                        <a:buNone/>
                      </a:pPr>
                      <a:r>
                        <a:rPr lang="en-US" noProof="0" dirty="0"/>
                        <a:t>Trifolium Pratense</a:t>
                      </a:r>
                    </a:p>
                  </a:txBody>
                  <a:tcPr/>
                </a:tc>
                <a:tc>
                  <a:txBody>
                    <a:bodyPr/>
                    <a:lstStyle/>
                    <a:p>
                      <a:pPr lvl="0">
                        <a:buNone/>
                      </a:pPr>
                      <a:r>
                        <a:rPr lang="en-US" noProof="0" dirty="0"/>
                        <a:t>Red Clover</a:t>
                      </a:r>
                    </a:p>
                  </a:txBody>
                  <a:tcPr/>
                </a:tc>
                <a:extLst>
                  <a:ext uri="{0D108BD9-81ED-4DB2-BD59-A6C34878D82A}">
                    <a16:rowId xmlns:a16="http://schemas.microsoft.com/office/drawing/2014/main" val="947918086"/>
                  </a:ext>
                </a:extLst>
              </a:tr>
            </a:tbl>
          </a:graphicData>
        </a:graphic>
      </p:graphicFrame>
      <p:graphicFrame>
        <p:nvGraphicFramePr>
          <p:cNvPr id="4" name="Table 3">
            <a:extLst>
              <a:ext uri="{FF2B5EF4-FFF2-40B4-BE49-F238E27FC236}">
                <a16:creationId xmlns:a16="http://schemas.microsoft.com/office/drawing/2014/main" id="{58CA95AA-C1F5-9146-0539-3474C5E52026}"/>
              </a:ext>
            </a:extLst>
          </p:cNvPr>
          <p:cNvGraphicFramePr>
            <a:graphicFrameLocks noGrp="1"/>
          </p:cNvGraphicFramePr>
          <p:nvPr/>
        </p:nvGraphicFramePr>
        <p:xfrm>
          <a:off x="6598058" y="3669734"/>
          <a:ext cx="5283953" cy="2651760"/>
        </p:xfrm>
        <a:graphic>
          <a:graphicData uri="http://schemas.openxmlformats.org/drawingml/2006/table">
            <a:tbl>
              <a:tblPr firstRow="1" bandRow="1">
                <a:tableStyleId>{5C22544A-7EE6-4342-B048-85BDC9FD1C3A}</a:tableStyleId>
              </a:tblPr>
              <a:tblGrid>
                <a:gridCol w="1846102">
                  <a:extLst>
                    <a:ext uri="{9D8B030D-6E8A-4147-A177-3AD203B41FA5}">
                      <a16:colId xmlns:a16="http://schemas.microsoft.com/office/drawing/2014/main" val="753031189"/>
                    </a:ext>
                  </a:extLst>
                </a:gridCol>
                <a:gridCol w="3437851">
                  <a:extLst>
                    <a:ext uri="{9D8B030D-6E8A-4147-A177-3AD203B41FA5}">
                      <a16:colId xmlns:a16="http://schemas.microsoft.com/office/drawing/2014/main" val="3573511377"/>
                    </a:ext>
                  </a:extLst>
                </a:gridCol>
              </a:tblGrid>
              <a:tr h="362804">
                <a:tc>
                  <a:txBody>
                    <a:bodyPr/>
                    <a:lstStyle/>
                    <a:p>
                      <a:pPr lvl="0">
                        <a:buNone/>
                      </a:pPr>
                      <a:r>
                        <a:rPr lang="en-US" sz="1800" b="1" i="0" u="none" strike="noStrike" noProof="0" dirty="0">
                          <a:solidFill>
                            <a:schemeClr val="bg1"/>
                          </a:solidFill>
                          <a:latin typeface="Calibri"/>
                        </a:rPr>
                        <a:t>Species </a:t>
                      </a:r>
                      <a:endParaRPr lang="en-US" dirty="0">
                        <a:solidFill>
                          <a:schemeClr val="bg1"/>
                        </a:solidFill>
                      </a:endParaRPr>
                    </a:p>
                  </a:txBody>
                  <a:tcPr/>
                </a:tc>
                <a:tc>
                  <a:txBody>
                    <a:bodyPr/>
                    <a:lstStyle/>
                    <a:p>
                      <a:pPr lvl="0">
                        <a:buNone/>
                      </a:pPr>
                      <a:r>
                        <a:rPr lang="en-US" sz="1800" b="1" i="0" u="none" strike="noStrike" noProof="0" dirty="0">
                          <a:solidFill>
                            <a:schemeClr val="bg1"/>
                          </a:solidFill>
                          <a:latin typeface="Calibri"/>
                        </a:rPr>
                        <a:t>Common Name </a:t>
                      </a:r>
                      <a:endParaRPr lang="en-US" dirty="0">
                        <a:solidFill>
                          <a:schemeClr val="bg1"/>
                        </a:solidFill>
                      </a:endParaRPr>
                    </a:p>
                  </a:txBody>
                  <a:tcPr/>
                </a:tc>
                <a:extLst>
                  <a:ext uri="{0D108BD9-81ED-4DB2-BD59-A6C34878D82A}">
                    <a16:rowId xmlns:a16="http://schemas.microsoft.com/office/drawing/2014/main" val="3823372173"/>
                  </a:ext>
                </a:extLst>
              </a:tr>
              <a:tr h="362804">
                <a:tc>
                  <a:txBody>
                    <a:bodyPr/>
                    <a:lstStyle/>
                    <a:p>
                      <a:r>
                        <a:rPr lang="en-US" noProof="0" dirty="0"/>
                        <a:t>Agrostis Capillaries</a:t>
                      </a:r>
                    </a:p>
                  </a:txBody>
                  <a:tcPr/>
                </a:tc>
                <a:tc>
                  <a:txBody>
                    <a:bodyPr/>
                    <a:lstStyle/>
                    <a:p>
                      <a:r>
                        <a:rPr lang="en-US" noProof="0" dirty="0"/>
                        <a:t>Common Bent</a:t>
                      </a:r>
                    </a:p>
                  </a:txBody>
                  <a:tcPr/>
                </a:tc>
                <a:extLst>
                  <a:ext uri="{0D108BD9-81ED-4DB2-BD59-A6C34878D82A}">
                    <a16:rowId xmlns:a16="http://schemas.microsoft.com/office/drawing/2014/main" val="639438000"/>
                  </a:ext>
                </a:extLst>
              </a:tr>
              <a:tr h="630963">
                <a:tc>
                  <a:txBody>
                    <a:bodyPr/>
                    <a:lstStyle/>
                    <a:p>
                      <a:r>
                        <a:rPr lang="en-US" noProof="0" dirty="0"/>
                        <a:t>Cynosurus Cristatus</a:t>
                      </a:r>
                    </a:p>
                  </a:txBody>
                  <a:tcPr/>
                </a:tc>
                <a:tc>
                  <a:txBody>
                    <a:bodyPr/>
                    <a:lstStyle/>
                    <a:p>
                      <a:r>
                        <a:rPr lang="en-US" noProof="0" dirty="0"/>
                        <a:t>Crested Dogs-Tail</a:t>
                      </a:r>
                    </a:p>
                  </a:txBody>
                  <a:tcPr/>
                </a:tc>
                <a:extLst>
                  <a:ext uri="{0D108BD9-81ED-4DB2-BD59-A6C34878D82A}">
                    <a16:rowId xmlns:a16="http://schemas.microsoft.com/office/drawing/2014/main" val="1955952432"/>
                  </a:ext>
                </a:extLst>
              </a:tr>
              <a:tr h="630963">
                <a:tc>
                  <a:txBody>
                    <a:bodyPr/>
                    <a:lstStyle/>
                    <a:p>
                      <a:r>
                        <a:rPr lang="en-US" noProof="0" dirty="0"/>
                        <a:t>Festuca Rubra Rubra</a:t>
                      </a:r>
                    </a:p>
                  </a:txBody>
                  <a:tcPr/>
                </a:tc>
                <a:tc>
                  <a:txBody>
                    <a:bodyPr/>
                    <a:lstStyle/>
                    <a:p>
                      <a:r>
                        <a:rPr lang="en-US" noProof="0" dirty="0"/>
                        <a:t>Strong Creeping Red Fescue</a:t>
                      </a:r>
                    </a:p>
                  </a:txBody>
                  <a:tcPr/>
                </a:tc>
                <a:extLst>
                  <a:ext uri="{0D108BD9-81ED-4DB2-BD59-A6C34878D82A}">
                    <a16:rowId xmlns:a16="http://schemas.microsoft.com/office/drawing/2014/main" val="799638166"/>
                  </a:ext>
                </a:extLst>
              </a:tr>
              <a:tr h="362804">
                <a:tc>
                  <a:txBody>
                    <a:bodyPr/>
                    <a:lstStyle/>
                    <a:p>
                      <a:r>
                        <a:rPr lang="en-US" noProof="0" dirty="0"/>
                        <a:t>Phleum Bertoloni</a:t>
                      </a:r>
                    </a:p>
                  </a:txBody>
                  <a:tcPr/>
                </a:tc>
                <a:tc>
                  <a:txBody>
                    <a:bodyPr/>
                    <a:lstStyle/>
                    <a:p>
                      <a:r>
                        <a:rPr lang="en-US" noProof="0" dirty="0"/>
                        <a:t>Smaller Cat's Tail</a:t>
                      </a:r>
                    </a:p>
                  </a:txBody>
                  <a:tcPr/>
                </a:tc>
                <a:extLst>
                  <a:ext uri="{0D108BD9-81ED-4DB2-BD59-A6C34878D82A}">
                    <a16:rowId xmlns:a16="http://schemas.microsoft.com/office/drawing/2014/main" val="2075000106"/>
                  </a:ext>
                </a:extLst>
              </a:tr>
            </a:tbl>
          </a:graphicData>
        </a:graphic>
      </p:graphicFrame>
    </p:spTree>
    <p:extLst>
      <p:ext uri="{BB962C8B-B14F-4D97-AF65-F5344CB8AC3E}">
        <p14:creationId xmlns:p14="http://schemas.microsoft.com/office/powerpoint/2010/main" val="253072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AA222-38D8-6019-B8DC-0C34702F6957}"/>
              </a:ext>
            </a:extLst>
          </p:cNvPr>
          <p:cNvSpPr txBox="1"/>
          <p:nvPr/>
        </p:nvSpPr>
        <p:spPr>
          <a:xfrm>
            <a:off x="338057" y="745291"/>
            <a:ext cx="8386843" cy="461665"/>
          </a:xfrm>
          <a:prstGeom prst="rect">
            <a:avLst/>
          </a:prstGeom>
          <a:noFill/>
        </p:spPr>
        <p:txBody>
          <a:bodyPr wrap="square" lIns="91440" tIns="45720" rIns="91440" bIns="45720" rtlCol="0" anchor="t">
            <a:spAutoFit/>
          </a:bodyPr>
          <a:lstStyle/>
          <a:p>
            <a:r>
              <a:rPr lang="en-GB" sz="2400" b="1">
                <a:solidFill>
                  <a:srgbClr val="0070C0"/>
                </a:solidFill>
                <a:latin typeface="Arial"/>
                <a:cs typeface="Arial"/>
              </a:rPr>
              <a:t>Reinstated embankment 2/2</a:t>
            </a:r>
            <a:endParaRPr lang="en-GB" sz="2400" b="1">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FC0A03F-7EEF-167C-0BFE-EF05D026396B}"/>
              </a:ext>
            </a:extLst>
          </p:cNvPr>
          <p:cNvSpPr txBox="1"/>
          <p:nvPr/>
        </p:nvSpPr>
        <p:spPr>
          <a:xfrm>
            <a:off x="333848" y="1214289"/>
            <a:ext cx="11605346" cy="11249233"/>
          </a:xfrm>
          <a:prstGeom prst="rect">
            <a:avLst/>
          </a:prstGeom>
          <a:noFill/>
        </p:spPr>
        <p:txBody>
          <a:bodyPr wrap="square" lIns="91440" tIns="45720" rIns="91440" bIns="45720" rtlCol="0" anchor="t">
            <a:spAutoFit/>
          </a:bodyPr>
          <a:lstStyle/>
          <a:p>
            <a:pPr>
              <a:spcAft>
                <a:spcPts val="600"/>
              </a:spcAft>
            </a:pPr>
            <a:endParaRPr lang="en-GB" sz="2000" b="1">
              <a:solidFill>
                <a:srgbClr val="0070C0"/>
              </a:solidFill>
              <a:latin typeface="Arial"/>
              <a:cs typeface="Calibri"/>
            </a:endParaRPr>
          </a:p>
          <a:p>
            <a:r>
              <a:rPr lang="en-GB" sz="2000" b="1" dirty="0">
                <a:solidFill>
                  <a:srgbClr val="0070C0"/>
                </a:solidFill>
                <a:latin typeface="Arial"/>
                <a:cs typeface="Arial"/>
              </a:rPr>
              <a:t>How long does it take for the grass/seed mix to grow?</a:t>
            </a:r>
          </a:p>
          <a:p>
            <a:endParaRPr lang="en-GB" sz="1400" b="1">
              <a:solidFill>
                <a:srgbClr val="0070C0"/>
              </a:solidFill>
              <a:latin typeface="Arial"/>
              <a:cs typeface="Arial"/>
            </a:endParaRPr>
          </a:p>
          <a:p>
            <a:r>
              <a:rPr lang="en-GB" sz="1400" dirty="0">
                <a:solidFill>
                  <a:srgbClr val="0070C0"/>
                </a:solidFill>
                <a:latin typeface="Arial"/>
                <a:ea typeface="+mn-lt"/>
                <a:cs typeface="+mn-lt"/>
              </a:rPr>
              <a:t>As part of the reinstatement of landside embankments we are aiming to promote a biodiverse and stable landscape. The use of seed mixes tailored to the local environment is essential in this process. These mixes will include a variety of grasses and wildflowers that are native to the area, which not only help to prevent soil erosion but also provide a habitat for local wildlife. The selection of species like Agrostis Capillaris (common bent)  and Cynosurus Cristatus (crested dog's tail) for grass coverage, coupled with wildflowers such as Galium verum (lady's bedstraw), are key to achieving this. We have chosen them for their resilience to local climatic conditions and ability to thrive in the specific soil composition. </a:t>
            </a:r>
            <a:endParaRPr lang="en-GB" sz="1400" dirty="0">
              <a:latin typeface="Arial"/>
              <a:ea typeface="Calibri"/>
              <a:cs typeface="Calibri"/>
            </a:endParaRPr>
          </a:p>
          <a:p>
            <a:endParaRPr lang="en-GB" sz="1400">
              <a:solidFill>
                <a:srgbClr val="0070C0"/>
              </a:solidFill>
              <a:latin typeface="Arial"/>
              <a:ea typeface="Calibri"/>
              <a:cs typeface="Calibri"/>
            </a:endParaRPr>
          </a:p>
          <a:p>
            <a:r>
              <a:rPr lang="en-GB" sz="2000" b="1" dirty="0">
                <a:solidFill>
                  <a:srgbClr val="0070C0"/>
                </a:solidFill>
                <a:latin typeface="Arial"/>
                <a:ea typeface="+mn-lt"/>
                <a:cs typeface="Arial"/>
              </a:rPr>
              <a:t>How long does it take for the grass/seed </a:t>
            </a:r>
            <a:endParaRPr lang="en-GB">
              <a:solidFill>
                <a:srgbClr val="000000"/>
              </a:solidFill>
              <a:latin typeface="Calibri" panose="020F0502020204030204"/>
              <a:ea typeface="+mn-lt"/>
              <a:cs typeface="Calibri" panose="020F0502020204030204"/>
            </a:endParaRPr>
          </a:p>
          <a:p>
            <a:r>
              <a:rPr lang="en-GB" sz="2000" b="1" dirty="0">
                <a:solidFill>
                  <a:srgbClr val="0070C0"/>
                </a:solidFill>
                <a:latin typeface="Arial"/>
                <a:ea typeface="+mn-lt"/>
                <a:cs typeface="Arial"/>
              </a:rPr>
              <a:t>mix to grow?</a:t>
            </a:r>
            <a:endParaRPr lang="en-GB" dirty="0">
              <a:cs typeface="Calibri"/>
            </a:endParaRPr>
          </a:p>
          <a:p>
            <a:endParaRPr lang="en-GB" sz="1400">
              <a:solidFill>
                <a:srgbClr val="000000"/>
              </a:solidFill>
              <a:latin typeface="Arial"/>
              <a:ea typeface="+mn-lt"/>
              <a:cs typeface="+mn-lt"/>
            </a:endParaRPr>
          </a:p>
          <a:p>
            <a:pPr algn="just"/>
            <a:r>
              <a:rPr lang="en-GB" sz="1400" dirty="0">
                <a:solidFill>
                  <a:srgbClr val="0070C0"/>
                </a:solidFill>
                <a:latin typeface="Arial"/>
                <a:ea typeface="+mn-lt"/>
                <a:cs typeface="+mn-lt"/>
              </a:rPr>
              <a:t>The full growth of the grass on the embankment reinstatement will not be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visible until a few seasons past or visible once we hand the project back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and will require ongoing care and attention. Maintenance will include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monitoring growth, managing weeds, and ensuring soil health.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The reintroduction of the original topsoil to the revetment will be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particularly beneficial as it contains indigenous seed banks and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microorganisms that are crucial for plant growth. Over time, we </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anticipate the embankments to develop into a self-sustaining</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ecosystem that not only supports wildlife but also enhances</a:t>
            </a:r>
            <a:endParaRPr lang="en-GB" sz="1400" dirty="0">
              <a:solidFill>
                <a:srgbClr val="000000"/>
              </a:solidFill>
              <a:latin typeface="Arial"/>
              <a:ea typeface="+mn-lt"/>
              <a:cs typeface="+mn-lt"/>
            </a:endParaRPr>
          </a:p>
          <a:p>
            <a:pPr algn="just"/>
            <a:r>
              <a:rPr lang="en-GB" sz="1400" dirty="0">
                <a:solidFill>
                  <a:srgbClr val="0070C0"/>
                </a:solidFill>
                <a:latin typeface="Arial"/>
                <a:ea typeface="+mn-lt"/>
                <a:cs typeface="+mn-lt"/>
              </a:rPr>
              <a:t>the natural beauty of the area will occur. </a:t>
            </a:r>
            <a:endParaRPr lang="en-GB" sz="1400" dirty="0">
              <a:latin typeface="Arial"/>
              <a:ea typeface="Calibri"/>
              <a:cs typeface="Calibri"/>
            </a:endParaRPr>
          </a:p>
          <a:p>
            <a:pPr algn="r"/>
            <a:endParaRPr lang="en-GB" sz="1400" b="1">
              <a:solidFill>
                <a:srgbClr val="0070C0"/>
              </a:solidFill>
              <a:latin typeface="Arial"/>
              <a:cs typeface="Arial"/>
            </a:endParaRPr>
          </a:p>
          <a:p>
            <a:endParaRPr lang="en-GB" sz="1400" b="1">
              <a:solidFill>
                <a:srgbClr val="0070C0"/>
              </a:solidFill>
              <a:latin typeface="Arial"/>
              <a:cs typeface="Arial"/>
            </a:endParaRPr>
          </a:p>
          <a:p>
            <a:endParaRPr lang="en-GB" sz="1400" b="1">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a:solidFill>
                <a:srgbClr val="0070C0"/>
              </a:solidFill>
              <a:latin typeface="Arial"/>
              <a:cs typeface="Arial"/>
            </a:endParaRPr>
          </a:p>
          <a:p>
            <a:pPr>
              <a:spcAft>
                <a:spcPts val="600"/>
              </a:spcAft>
            </a:pPr>
            <a:endParaRPr lang="en-GB" sz="1400" b="1">
              <a:solidFill>
                <a:srgbClr val="0070C0"/>
              </a:solidFill>
              <a:latin typeface="Arial"/>
              <a:cs typeface="Arial"/>
            </a:endParaRPr>
          </a:p>
        </p:txBody>
      </p:sp>
      <p:pic>
        <p:nvPicPr>
          <p:cNvPr id="2" name="Picture 1" descr="A flock of birds flying over a grassy hill&#10;&#10;Description automatically generated">
            <a:extLst>
              <a:ext uri="{FF2B5EF4-FFF2-40B4-BE49-F238E27FC236}">
                <a16:creationId xmlns:a16="http://schemas.microsoft.com/office/drawing/2014/main" id="{E6DCFCA4-1DF0-43FB-5D54-02BEFD64CA04}"/>
              </a:ext>
            </a:extLst>
          </p:cNvPr>
          <p:cNvPicPr>
            <a:picLocks noChangeAspect="1"/>
          </p:cNvPicPr>
          <p:nvPr/>
        </p:nvPicPr>
        <p:blipFill>
          <a:blip r:embed="rId2"/>
          <a:stretch>
            <a:fillRect/>
          </a:stretch>
        </p:blipFill>
        <p:spPr>
          <a:xfrm>
            <a:off x="6584999" y="3431273"/>
            <a:ext cx="5357949" cy="2925324"/>
          </a:xfrm>
          <a:prstGeom prst="rect">
            <a:avLst/>
          </a:prstGeom>
        </p:spPr>
      </p:pic>
      <p:sp>
        <p:nvSpPr>
          <p:cNvPr id="7" name="TextBox 6">
            <a:extLst>
              <a:ext uri="{FF2B5EF4-FFF2-40B4-BE49-F238E27FC236}">
                <a16:creationId xmlns:a16="http://schemas.microsoft.com/office/drawing/2014/main" id="{DBF4B63A-CF31-8B11-0D3D-ABDE09A69049}"/>
              </a:ext>
            </a:extLst>
          </p:cNvPr>
          <p:cNvSpPr txBox="1"/>
          <p:nvPr/>
        </p:nvSpPr>
        <p:spPr>
          <a:xfrm>
            <a:off x="6587374" y="6353827"/>
            <a:ext cx="53540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Arial"/>
                <a:ea typeface="+mn-lt"/>
                <a:cs typeface="+mn-lt"/>
              </a:rPr>
              <a:t> An embankment that has received diligent care and maintenance over multiple seasons.</a:t>
            </a:r>
            <a:endParaRPr lang="en-US" dirty="0">
              <a:latin typeface="Arial"/>
              <a:cs typeface="Calibri"/>
            </a:endParaRPr>
          </a:p>
        </p:txBody>
      </p:sp>
    </p:spTree>
    <p:extLst>
      <p:ext uri="{BB962C8B-B14F-4D97-AF65-F5344CB8AC3E}">
        <p14:creationId xmlns:p14="http://schemas.microsoft.com/office/powerpoint/2010/main" val="212270022"/>
      </p:ext>
    </p:extLst>
  </p:cSld>
  <p:clrMapOvr>
    <a:masterClrMapping/>
  </p:clrMapOvr>
</p:sld>
</file>

<file path=ppt/theme/theme1.xml><?xml version="1.0" encoding="utf-8"?>
<a:theme xmlns:a="http://schemas.openxmlformats.org/drawingml/2006/main" name="TEAM2100_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2100_Widescreen" id="{85863498-EEA3-44D2-96EC-21F76303454C}" vid="{6D397512-EB32-497D-BEA8-7122CB1279D8}"/>
    </a:ext>
  </a:ext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Widescreen</PresentationFormat>
  <Paragraphs>89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Courier New</vt:lpstr>
      <vt:lpstr>Shruti</vt:lpstr>
      <vt:lpstr>Wingdings</vt:lpstr>
      <vt:lpstr>TEAM2100_Widescreen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Kaur-Kingston, Param</dc:creator>
  <cp:lastModifiedBy>Kaur-Kingston, Param</cp:lastModifiedBy>
  <cp:revision>1</cp:revision>
  <dcterms:created xsi:type="dcterms:W3CDTF">2024-08-07T13:06:14Z</dcterms:created>
  <dcterms:modified xsi:type="dcterms:W3CDTF">2024-08-07T13:07:56Z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52bb78-b785-4d5a-8181-ae732e0da257_Enabled">
    <vt:lpwstr>true</vt:lpwstr>
  </property>
  <property fmtid="{D5CDD505-2E9C-101B-9397-08002B2CF9AE}" pid="3" name="MSIP_Label_4c52bb78-b785-4d5a-8181-ae732e0da257_SetDate">
    <vt:lpwstr>2024-08-07T13:07:56Z</vt:lpwstr>
  </property>
  <property fmtid="{D5CDD505-2E9C-101B-9397-08002B2CF9AE}" pid="4" name="MSIP_Label_4c52bb78-b785-4d5a-8181-ae732e0da257_Method">
    <vt:lpwstr>Privileged</vt:lpwstr>
  </property>
  <property fmtid="{D5CDD505-2E9C-101B-9397-08002B2CF9AE}" pid="5" name="MSIP_Label_4c52bb78-b785-4d5a-8181-ae732e0da257_Name">
    <vt:lpwstr>4c52bb78-b785-4d5a-8181-ae732e0da257</vt:lpwstr>
  </property>
  <property fmtid="{D5CDD505-2E9C-101B-9397-08002B2CF9AE}" pid="6" name="MSIP_Label_4c52bb78-b785-4d5a-8181-ae732e0da257_SiteId">
    <vt:lpwstr>37247798-f42c-42fd-8a37-d49c7128d36b</vt:lpwstr>
  </property>
  <property fmtid="{D5CDD505-2E9C-101B-9397-08002B2CF9AE}" pid="7" name="MSIP_Label_4c52bb78-b785-4d5a-8181-ae732e0da257_ActionId">
    <vt:lpwstr>be198948-d756-4cef-a3c4-327cc8793c94</vt:lpwstr>
  </property>
  <property fmtid="{D5CDD505-2E9C-101B-9397-08002B2CF9AE}" pid="8" name="MSIP_Label_4c52bb78-b785-4d5a-8181-ae732e0da257_ContentBits">
    <vt:lpwstr>0</vt:lpwstr>
  </property>
</Properties>
</file>